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29BF453-9496-460E-91D3-AF38FC1702F9}">
  <a:tblStyle styleId="{829BF453-9496-460E-91D3-AF38FC1702F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regular.fntdata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f52cf28cd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f52cf28c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30f52cf28cd_0_56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30f52cf28cd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9e12d84d0_0_66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19e12d84d0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32169d45b73_0_0:notes"/>
          <p:cNvSpPr/>
          <p:nvPr>
            <p:ph idx="2" type="sldImg"/>
          </p:nvPr>
        </p:nvSpPr>
        <p:spPr>
          <a:xfrm>
            <a:off x="2104480" y="685800"/>
            <a:ext cx="2649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32169d45b7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s://www.youtube.com/watch?v=Opdr_qnGPcw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Casta Paintings Viewing Guide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594300" y="655288"/>
            <a:ext cx="6583800" cy="88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Watch </a:t>
            </a:r>
            <a:r>
              <a:rPr lang="en" sz="1200" u="sng">
                <a:solidFill>
                  <a:schemeClr val="hlink"/>
                </a:solidFill>
                <a:latin typeface="Halant"/>
                <a:ea typeface="Halant"/>
                <a:cs typeface="Halant"/>
                <a:sym typeface="Halant"/>
                <a:hlinkClick r:id="rId5"/>
              </a:rPr>
              <a:t>the video from the Denver Art Museum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about Casta Paintings and answer the questions below.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was at the top of the social hierarchy portrayed by the Casta Paintings?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caused anxieties for the Spanish and Creoles?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Describe the way the people are portrayed in the first image.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labor associated with in these images?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Who were these paintings 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produced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for? How does that audience influence the way the people were portrayed?</a:t>
            </a: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Inter"/>
              <a:buAutoNum type="arabicPeriod"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motivations were there for making these paintings?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/>
        </p:nvSpPr>
        <p:spPr>
          <a:xfrm rot="-5400000">
            <a:off x="-4798500" y="4798650"/>
            <a:ext cx="100890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Casta Social Hierarchy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5400000">
            <a:off x="-162206" y="93353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 rot="-5400000">
            <a:off x="6526227" y="882910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 rot="-5400000">
            <a:off x="6526227" y="3450388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5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Casta Paintings Gallery Walk Questions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594300" y="655288"/>
            <a:ext cx="6583800" cy="18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Answer the question for each Casta Painting in the gallery walk.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78" name="Google Shape;78;p15"/>
          <p:cNvGraphicFramePr/>
          <p:nvPr/>
        </p:nvGraphicFramePr>
        <p:xfrm>
          <a:off x="952500" y="1197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{829BF453-9496-460E-91D3-AF38FC1702F9}</a:tableStyleId>
              </a:tblPr>
              <a:tblGrid>
                <a:gridCol w="2947800"/>
                <a:gridCol w="2947800"/>
              </a:tblGrid>
              <a:tr h="911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are these people portrayed?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elements in this image illustrates where they fit in the socio-economic hierarchy of the caste system?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804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Mestiza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2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Castizo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2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Mulato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China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/>
        </p:nvSpPr>
        <p:spPr>
          <a:xfrm>
            <a:off x="0" y="0"/>
            <a:ext cx="77724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Casta Paintings Gallery Walk Questions</a:t>
            </a:r>
            <a:endParaRPr sz="20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86" name="Google Shape;86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87" name="Google Shape;87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6481" y="76722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594300" y="655288"/>
            <a:ext cx="6583800" cy="185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Instructions:</a:t>
            </a:r>
            <a:r>
              <a:rPr lang="en" sz="1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 Answer the question for each Casta Painting in the gallery walk.</a:t>
            </a:r>
            <a:endParaRPr sz="1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b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89" name="Google Shape;89;p16"/>
          <p:cNvGraphicFramePr/>
          <p:nvPr/>
        </p:nvGraphicFramePr>
        <p:xfrm>
          <a:off x="952500" y="1197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{829BF453-9496-460E-91D3-AF38FC1702F9}</a:tableStyleId>
              </a:tblPr>
              <a:tblGrid>
                <a:gridCol w="2947800"/>
                <a:gridCol w="2947800"/>
              </a:tblGrid>
              <a:tr h="911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How are these people portrayed?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What elements in this image illustrates where they fit in the socio-economic hierarchy of the caste system?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8047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Lobo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2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Gibaro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25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Calpamulato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  <a:tr h="249750"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Notentiendo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 hMerge="1"/>
              </a:tr>
              <a:tr h="1103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rgbClr val="FF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